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7" r:id="rId3"/>
    <p:sldId id="258" r:id="rId4"/>
    <p:sldId id="261" r:id="rId5"/>
    <p:sldId id="259" r:id="rId6"/>
    <p:sldId id="302" r:id="rId7"/>
    <p:sldId id="303" r:id="rId8"/>
    <p:sldId id="305" r:id="rId9"/>
    <p:sldId id="260" r:id="rId10"/>
    <p:sldId id="263" r:id="rId11"/>
    <p:sldId id="296" r:id="rId12"/>
    <p:sldId id="297" r:id="rId13"/>
    <p:sldId id="299" r:id="rId14"/>
    <p:sldId id="301" r:id="rId15"/>
    <p:sldId id="304" r:id="rId16"/>
    <p:sldId id="300" r:id="rId17"/>
  </p:sldIdLst>
  <p:sldSz cx="9144000" cy="5143500" type="screen16x9"/>
  <p:notesSz cx="6858000" cy="9144000"/>
  <p:embeddedFontLst>
    <p:embeddedFont>
      <p:font typeface="IBM Plex Sans" panose="020B0503050203000203" pitchFamily="34" charset="0"/>
      <p:regular r:id="rId19"/>
      <p:bold r:id="rId20"/>
      <p:italic r:id="rId21"/>
      <p:boldItalic r:id="rId22"/>
    </p:embeddedFont>
    <p:embeddedFont>
      <p:font typeface="IBM Plex Serif" panose="02060503050406000203" pitchFamily="18" charset="0"/>
      <p:regular r:id="rId23"/>
      <p:bold r:id="rId24"/>
      <p:italic r:id="rId25"/>
      <p:boldItalic r:id="rId26"/>
    </p:embeddedFont>
    <p:embeddedFont>
      <p:font typeface="IBM Plex Serif Medium" panose="02060603050406000203" pitchFamily="18" charset="0"/>
      <p:regular r:id="rId27"/>
      <p:bold r:id="rId28"/>
      <p:italic r:id="rId29"/>
      <p:boldItalic r:id="rId30"/>
    </p:embeddedFont>
    <p:embeddedFont>
      <p:font typeface="IBM Plex Serif SemiBold" panose="02060703050406000203" pitchFamily="18" charset="0"/>
      <p:regular r:id="rId31"/>
      <p:bold r:id="rId32"/>
      <p:italic r:id="rId33"/>
      <p:boldItalic r:id="rId34"/>
    </p:embeddedFont>
    <p:embeddedFont>
      <p:font typeface="Merriweather" panose="00000500000000000000" pitchFamily="2" charset="0"/>
      <p:regular r:id="rId35"/>
      <p:bold r:id="rId36"/>
      <p:italic r:id="rId37"/>
      <p:boldItalic r:id="rId38"/>
    </p:embeddedFont>
    <p:embeddedFont>
      <p:font typeface="Noto Sans" panose="020B0502040504020204" pitchFamily="3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E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C01177-B0B3-441D-B2A6-45E52C3FA16F}">
  <a:tblStyle styleId="{26C01177-B0B3-441D-B2A6-45E52C3FA1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4B715A-7154-4001-9DDF-2C4F0B9160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5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0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60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937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040F2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87200" y="1494625"/>
            <a:ext cx="5754000" cy="2154300"/>
          </a:xfrm>
          <a:prstGeom prst="rect">
            <a:avLst/>
          </a:prstGeom>
        </p:spPr>
        <p:txBody>
          <a:bodyPr spcFirstLastPara="1" wrap="square" lIns="0" tIns="0" rIns="0" bIns="0" anchor="ctr" anchorCtr="0">
            <a:no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787200" y="1494625"/>
            <a:ext cx="5754000" cy="2154300"/>
          </a:xfrm>
          <a:prstGeom prst="rect">
            <a:avLst/>
          </a:prstGeom>
        </p:spPr>
        <p:txBody>
          <a:bodyPr spcFirstLastPara="1" wrap="square" lIns="0" tIns="0" rIns="0" bIns="0" anchor="ctr" anchorCtr="0">
            <a:noAutofit/>
          </a:bodyPr>
          <a:lstStyle>
            <a:lvl1pPr marL="457200" lvl="0" indent="-419100" rtl="0">
              <a:spcBef>
                <a:spcPts val="600"/>
              </a:spcBef>
              <a:spcAft>
                <a:spcPts val="0"/>
              </a:spcAft>
              <a:buSzPts val="3000"/>
              <a:buFont typeface="IBM Plex Serif Medium"/>
              <a:buChar char="▫"/>
              <a:defRPr sz="3000" i="1">
                <a:latin typeface="IBM Plex Serif Medium"/>
                <a:ea typeface="IBM Plex Serif Medium"/>
                <a:cs typeface="IBM Plex Serif Medium"/>
                <a:sym typeface="IBM Plex Serif Medium"/>
              </a:defRPr>
            </a:lvl1pPr>
            <a:lvl2pPr marL="914400" lvl="1"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2pPr>
            <a:lvl3pPr marL="1371600" lvl="2"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3pPr>
            <a:lvl4pPr marL="1828800" lvl="3"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4pPr>
            <a:lvl5pPr marL="2286000" lvl="4"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5pPr>
            <a:lvl6pPr marL="2743200" lvl="5"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6pPr>
            <a:lvl7pPr marL="3200400" lvl="6"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7pPr>
            <a:lvl8pPr marL="3657600" lvl="7"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8pPr>
            <a:lvl9pPr marL="4114800" lvl="8" indent="-41910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9pPr>
          </a:lstStyle>
          <a:p>
            <a:endParaRPr/>
          </a:p>
        </p:txBody>
      </p:sp>
      <p:sp>
        <p:nvSpPr>
          <p:cNvPr id="22" name="Google Shape;22;p4"/>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7805074" y="343750"/>
            <a:ext cx="1046975" cy="714950"/>
          </a:xfrm>
          <a:prstGeom prst="rect">
            <a:avLst/>
          </a:prstGeom>
        </p:spPr>
        <p:txBody>
          <a:bodyPr>
            <a:prstTxWarp prst="textPlain">
              <a:avLst/>
            </a:prstTxWarp>
          </a:bodyPr>
          <a:lstStyle/>
          <a:p>
            <a:pPr lvl="0" algn="ctr"/>
            <a:r>
              <a:rPr b="1" i="0">
                <a:ln>
                  <a:noFill/>
                </a:ln>
                <a:solidFill>
                  <a:schemeClr val="accent1"/>
                </a:solidFill>
                <a:latin typeface="IBM Plex Serif"/>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body" idx="1"/>
          </p:nvPr>
        </p:nvSpPr>
        <p:spPr>
          <a:xfrm>
            <a:off x="787200"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445379"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0"/>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1pPr>
            <a:lvl2pPr lvl="1">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2pPr>
            <a:lvl3pPr lvl="2">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3pPr>
            <a:lvl4pPr lvl="3">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4pPr>
            <a:lvl5pPr lvl="4">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5pPr>
            <a:lvl6pPr lvl="5">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6pPr>
            <a:lvl7pPr lvl="6">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7pPr>
            <a:lvl8pPr lvl="7">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8pPr>
            <a:lvl9pPr lvl="8">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9pPr>
          </a:lstStyle>
          <a:p>
            <a:endParaRPr/>
          </a:p>
        </p:txBody>
      </p:sp>
      <p:sp>
        <p:nvSpPr>
          <p:cNvPr id="7" name="Google Shape;7;p1"/>
          <p:cNvSpPr txBox="1">
            <a:spLocks noGrp="1"/>
          </p:cNvSpPr>
          <p:nvPr>
            <p:ph type="body" idx="1"/>
          </p:nvPr>
        </p:nvSpPr>
        <p:spPr>
          <a:xfrm>
            <a:off x="787200" y="1494625"/>
            <a:ext cx="6718200" cy="285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1pPr>
            <a:lvl2pPr marL="914400" lvl="1"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2pPr>
            <a:lvl3pPr marL="1371600" lvl="2"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3pPr>
            <a:lvl4pPr marL="1828800" lvl="3"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4pPr>
            <a:lvl5pPr marL="2286000" lvl="4"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5pPr>
            <a:lvl6pPr marL="2743200" lvl="5"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6pPr>
            <a:lvl7pPr marL="3200400" lvl="6"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7pPr>
            <a:lvl8pPr marL="3657600" lvl="7"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8pPr>
            <a:lvl9pPr marL="4114800" lvl="8"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lvl="0" algn="r">
              <a:buNone/>
              <a:defRPr sz="1000">
                <a:solidFill>
                  <a:schemeClr val="accent1"/>
                </a:solidFill>
                <a:latin typeface="Merriweather"/>
                <a:ea typeface="Merriweather"/>
                <a:cs typeface="Merriweather"/>
                <a:sym typeface="Merriweather"/>
              </a:defRPr>
            </a:lvl1pPr>
            <a:lvl2pPr lvl="1" algn="r">
              <a:buNone/>
              <a:defRPr sz="1000">
                <a:solidFill>
                  <a:schemeClr val="accent1"/>
                </a:solidFill>
                <a:latin typeface="Merriweather"/>
                <a:ea typeface="Merriweather"/>
                <a:cs typeface="Merriweather"/>
                <a:sym typeface="Merriweather"/>
              </a:defRPr>
            </a:lvl2pPr>
            <a:lvl3pPr lvl="2" algn="r">
              <a:buNone/>
              <a:defRPr sz="1000">
                <a:solidFill>
                  <a:schemeClr val="accent1"/>
                </a:solidFill>
                <a:latin typeface="Merriweather"/>
                <a:ea typeface="Merriweather"/>
                <a:cs typeface="Merriweather"/>
                <a:sym typeface="Merriweather"/>
              </a:defRPr>
            </a:lvl3pPr>
            <a:lvl4pPr lvl="3" algn="r">
              <a:buNone/>
              <a:defRPr sz="1000">
                <a:solidFill>
                  <a:schemeClr val="accent1"/>
                </a:solidFill>
                <a:latin typeface="Merriweather"/>
                <a:ea typeface="Merriweather"/>
                <a:cs typeface="Merriweather"/>
                <a:sym typeface="Merriweather"/>
              </a:defRPr>
            </a:lvl4pPr>
            <a:lvl5pPr lvl="4" algn="r">
              <a:buNone/>
              <a:defRPr sz="1000">
                <a:solidFill>
                  <a:schemeClr val="accent1"/>
                </a:solidFill>
                <a:latin typeface="Merriweather"/>
                <a:ea typeface="Merriweather"/>
                <a:cs typeface="Merriweather"/>
                <a:sym typeface="Merriweather"/>
              </a:defRPr>
            </a:lvl5pPr>
            <a:lvl6pPr lvl="5" algn="r">
              <a:buNone/>
              <a:defRPr sz="1000">
                <a:solidFill>
                  <a:schemeClr val="accent1"/>
                </a:solidFill>
                <a:latin typeface="Merriweather"/>
                <a:ea typeface="Merriweather"/>
                <a:cs typeface="Merriweather"/>
                <a:sym typeface="Merriweather"/>
              </a:defRPr>
            </a:lvl6pPr>
            <a:lvl7pPr lvl="6" algn="r">
              <a:buNone/>
              <a:defRPr sz="1000">
                <a:solidFill>
                  <a:schemeClr val="accent1"/>
                </a:solidFill>
                <a:latin typeface="Merriweather"/>
                <a:ea typeface="Merriweather"/>
                <a:cs typeface="Merriweather"/>
                <a:sym typeface="Merriweather"/>
              </a:defRPr>
            </a:lvl7pPr>
            <a:lvl8pPr lvl="7" algn="r">
              <a:buNone/>
              <a:defRPr sz="1000">
                <a:solidFill>
                  <a:schemeClr val="accent1"/>
                </a:solidFill>
                <a:latin typeface="Merriweather"/>
                <a:ea typeface="Merriweather"/>
                <a:cs typeface="Merriweather"/>
                <a:sym typeface="Merriweather"/>
              </a:defRPr>
            </a:lvl8pPr>
            <a:lvl9pPr lvl="8" algn="r">
              <a:buNone/>
              <a:defRPr sz="1000">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allpapercave.com/kimi-no-na-wa-wallpapers"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t.alphacoders.com/arts/view/115338" TargetMode="Externa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www.pixel-creation.com/27592/10-latest-naruto-and-jiraiya-wallpaper-full-hd-1080p-for-pc-desktop/" TargetMode="Externa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wallpapersden.com/asta-cool-black-clover-wallpaper/1920x1080/" TargetMode="Externa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mettre.vercel.app/posts/enfp-anime-characters-aot/" TargetMode="Externa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hyperlink" Target="https://www.clearreview.com/resources/guides/get-employees-write-clear-motivational-smart-objectives/" TargetMode="Externa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hyperlink" Target="https://hbr.org/2015/04/reinventing-performance-management" TargetMode="External"/><Relationship Id="rId5" Type="http://schemas.openxmlformats.org/officeDocument/2006/relationships/hyperlink" Target="https://www2.deloitte.com/uk/en.html" TargetMode="External"/><Relationship Id="rId4" Type="http://schemas.openxmlformats.org/officeDocument/2006/relationships/hyperlink" Target="https://www.wallpaperflare.com/woman-standing-under-the-rain-digital-wallpaper-anime-girls-wallpaper-saijx"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hyperlink" Target="https://hr.berkeley.edu/hr-network/central-guide-managing-hr/managing-hr/managing-successfully/performance-management/concepts#:~:text=Performance%20Management%20%2D%20Definition,strategic%20objectives%20of%20the%20organization" TargetMode="External"/><Relationship Id="rId5" Type="http://schemas.openxmlformats.org/officeDocument/2006/relationships/hyperlink" Target="https://peoplemanagingpeople.com/tools/performance-management-tools/" TargetMode="External"/><Relationship Id="rId4" Type="http://schemas.openxmlformats.org/officeDocument/2006/relationships/hyperlink" Target="https://www.wallpaperflare.com/anime-city-sky-cloud-sky-architecture-building-exterior-wallpaper-psfju"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recruitinginyogapants.com/2019/12/with-gratitude.html" TargetMode="External"/><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hyperlink" Target="https://www.wallpaperflare.com/search?wallpaper=pain&amp;page=4"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www.wallpaperflare.com/landscape-river-stone-wood-clouds-background-hd-water-sky-beauty-in-nature-wallpaper-pyctw" TargetMode="Externa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deviantart.com/nquitcoph/art/Zenitsu-Demon-Slayer-MINIMALIST-WALLPAPER-86268746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uhdpaper.com/2019/01/anime-scenery-bubbles-sky-4k-3840x2160.html" TargetMode="Externa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wall.alphacoders.com/big.php?i=51774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wallpapercave.com/jujutsu-kaisen-desktop-wallpapers" TargetMode="Externa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 uri="{837473B0-CC2E-450A-ABE3-18F120FF3D39}">
                <a1611:picAttrSrcUrl xmlns:a1611="http://schemas.microsoft.com/office/drawing/2016/11/main" r:id="rId5"/>
              </a:ext>
            </a:extLst>
          </a:blip>
          <a:srcRect/>
          <a:stretch>
            <a:fillRect t="-12000" b="-12000"/>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772800" y="1212548"/>
            <a:ext cx="6729600" cy="2154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Performance 					Management</a:t>
            </a:r>
            <a:endParaRPr dirty="0"/>
          </a:p>
        </p:txBody>
      </p:sp>
      <p:grpSp>
        <p:nvGrpSpPr>
          <p:cNvPr id="69" name="Google Shape;69;p12"/>
          <p:cNvGrpSpPr/>
          <p:nvPr/>
        </p:nvGrpSpPr>
        <p:grpSpPr>
          <a:xfrm>
            <a:off x="7838587" y="339351"/>
            <a:ext cx="969992" cy="1033523"/>
            <a:chOff x="5970800" y="1619250"/>
            <a:chExt cx="428650" cy="456725"/>
          </a:xfrm>
        </p:grpSpPr>
        <p:sp>
          <p:nvSpPr>
            <p:cNvPr id="70" name="Google Shape;7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rcRect/>
          <a:stretch>
            <a:fillRect l="-14000" r="-14000"/>
          </a:stretch>
        </a:blipFill>
        <a:effectLst/>
      </p:bgPr>
    </p:bg>
    <p:spTree>
      <p:nvGrpSpPr>
        <p:cNvPr id="1" name="Shape 158"/>
        <p:cNvGrpSpPr/>
        <p:nvPr/>
      </p:nvGrpSpPr>
      <p:grpSpPr>
        <a:xfrm>
          <a:off x="0" y="0"/>
          <a:ext cx="0" cy="0"/>
          <a:chOff x="0" y="0"/>
          <a:chExt cx="0" cy="0"/>
        </a:xfrm>
      </p:grpSpPr>
      <p:sp>
        <p:nvSpPr>
          <p:cNvPr id="160" name="Google Shape;160;p19"/>
          <p:cNvSpPr txBox="1">
            <a:spLocks noGrp="1"/>
          </p:cNvSpPr>
          <p:nvPr>
            <p:ph type="title"/>
          </p:nvPr>
        </p:nvSpPr>
        <p:spPr>
          <a:xfrm>
            <a:off x="787179" y="561846"/>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lumMod val="40000"/>
                    <a:lumOff val="60000"/>
                  </a:schemeClr>
                </a:solidFill>
              </a:rPr>
              <a:t>Directive style</a:t>
            </a:r>
            <a:endParaRPr dirty="0">
              <a:solidFill>
                <a:schemeClr val="accent1">
                  <a:lumMod val="40000"/>
                  <a:lumOff val="60000"/>
                </a:schemeClr>
              </a:solidFill>
            </a:endParaRPr>
          </a:p>
        </p:txBody>
      </p:sp>
      <p:sp>
        <p:nvSpPr>
          <p:cNvPr id="161" name="Google Shape;161;p19"/>
          <p:cNvSpPr txBox="1">
            <a:spLocks noGrp="1"/>
          </p:cNvSpPr>
          <p:nvPr>
            <p:ph type="body" idx="2"/>
          </p:nvPr>
        </p:nvSpPr>
        <p:spPr>
          <a:xfrm>
            <a:off x="787179" y="1110343"/>
            <a:ext cx="6718200" cy="3487207"/>
          </a:xfrm>
          <a:prstGeom prst="rect">
            <a:avLst/>
          </a:prstGeom>
        </p:spPr>
        <p:txBody>
          <a:bodyPr spcFirstLastPara="1" wrap="square" lIns="0" tIns="0" rIns="0" bIns="0" anchor="t" anchorCtr="0">
            <a:noAutofit/>
          </a:bodyPr>
          <a:lstStyle/>
          <a:p>
            <a:pPr marL="0" indent="0">
              <a:buNone/>
            </a:pPr>
            <a:r>
              <a:rPr lang="en-IN" b="1" i="0" dirty="0">
                <a:solidFill>
                  <a:schemeClr val="accent1">
                    <a:lumMod val="40000"/>
                    <a:lumOff val="60000"/>
                  </a:schemeClr>
                </a:solidFill>
                <a:effectLst/>
                <a:latin typeface="Noto Sans" panose="020B0502040204020203" pitchFamily="34" charset="0"/>
              </a:rPr>
              <a:t>What is directive Style leadership?</a:t>
            </a:r>
          </a:p>
          <a:p>
            <a:pPr marL="285750" indent="-285750"/>
            <a:r>
              <a:rPr lang="en-US" sz="1800" b="0" i="0" dirty="0">
                <a:solidFill>
                  <a:schemeClr val="bg1"/>
                </a:solidFill>
                <a:effectLst/>
                <a:latin typeface="+mn-lt"/>
              </a:rPr>
              <a:t>It is one of four leadership behaviors that sets clearly defined objectives and rules for team members. </a:t>
            </a:r>
          </a:p>
          <a:p>
            <a:pPr marL="285750" indent="-285750"/>
            <a:r>
              <a:rPr lang="en-US" sz="1800" b="0" i="0" dirty="0">
                <a:solidFill>
                  <a:schemeClr val="bg1"/>
                </a:solidFill>
                <a:effectLst/>
                <a:latin typeface="+mn-lt"/>
              </a:rPr>
              <a:t>Under directive leadership, managers must guide employees' work goals and establish the path by which they can achieve those goals. </a:t>
            </a:r>
          </a:p>
          <a:p>
            <a:pPr marL="285750" indent="-285750"/>
            <a:r>
              <a:rPr lang="en-US" sz="1800" b="0" i="0" dirty="0">
                <a:solidFill>
                  <a:schemeClr val="bg1"/>
                </a:solidFill>
                <a:effectLst/>
                <a:latin typeface="+mn-lt"/>
              </a:rPr>
              <a:t>For example, directive leaders may provide guidance and coaching, clarify an employee's roles and responsibilities, remove any obstacles that prevent completion of tasks and give awards when appropriate.</a:t>
            </a:r>
            <a:endParaRPr lang="en-IN" sz="1800" b="1" i="0" dirty="0">
              <a:solidFill>
                <a:schemeClr val="bg1"/>
              </a:solidFill>
              <a:effectLst/>
              <a:latin typeface="+mn-lt"/>
            </a:endParaRPr>
          </a:p>
          <a:p>
            <a:pPr marL="0" lvl="0" indent="0" algn="l" rtl="0">
              <a:spcBef>
                <a:spcPts val="600"/>
              </a:spcBef>
              <a:spcAft>
                <a:spcPts val="0"/>
              </a:spcAft>
              <a:buNone/>
            </a:pPr>
            <a:endParaRPr dirty="0"/>
          </a:p>
        </p:txBody>
      </p:sp>
      <p:sp>
        <p:nvSpPr>
          <p:cNvPr id="162" name="Google Shape;162;p19"/>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63" name="Google Shape;163;p19"/>
          <p:cNvGrpSpPr/>
          <p:nvPr/>
        </p:nvGrpSpPr>
        <p:grpSpPr>
          <a:xfrm>
            <a:off x="8312912" y="338992"/>
            <a:ext cx="495512" cy="487347"/>
            <a:chOff x="1244325" y="4999400"/>
            <a:chExt cx="444525" cy="437200"/>
          </a:xfrm>
        </p:grpSpPr>
        <p:sp>
          <p:nvSpPr>
            <p:cNvPr id="164" name="Google Shape;164;p1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aintBrush/>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Shape 158"/>
        <p:cNvGrpSpPr/>
        <p:nvPr/>
      </p:nvGrpSpPr>
      <p:grpSpPr>
        <a:xfrm>
          <a:off x="0" y="0"/>
          <a:ext cx="0" cy="0"/>
          <a:chOff x="0" y="0"/>
          <a:chExt cx="0" cy="0"/>
        </a:xfrm>
      </p:grpSpPr>
      <p:sp>
        <p:nvSpPr>
          <p:cNvPr id="161" name="Google Shape;161;p19"/>
          <p:cNvSpPr txBox="1">
            <a:spLocks noGrp="1"/>
          </p:cNvSpPr>
          <p:nvPr>
            <p:ph type="body" idx="2"/>
          </p:nvPr>
        </p:nvSpPr>
        <p:spPr>
          <a:xfrm>
            <a:off x="736379" y="643236"/>
            <a:ext cx="6718200" cy="3487207"/>
          </a:xfrm>
          <a:prstGeom prst="rect">
            <a:avLst/>
          </a:prstGeom>
        </p:spPr>
        <p:txBody>
          <a:bodyPr spcFirstLastPara="1" wrap="square" lIns="0" tIns="0" rIns="0" bIns="0" anchor="t" anchorCtr="0">
            <a:noAutofit/>
          </a:bodyPr>
          <a:lstStyle/>
          <a:p>
            <a:pPr marL="101600" indent="0" algn="l">
              <a:buNone/>
            </a:pPr>
            <a:r>
              <a:rPr lang="en-IN" b="1" i="0" dirty="0">
                <a:solidFill>
                  <a:schemeClr val="accent1">
                    <a:lumMod val="40000"/>
                    <a:lumOff val="60000"/>
                  </a:schemeClr>
                </a:solidFill>
                <a:effectLst/>
                <a:latin typeface="Noto Sans" panose="020B0502040504020204" pitchFamily="34" charset="0"/>
              </a:rPr>
              <a:t>Benefits of directive leadership</a:t>
            </a:r>
          </a:p>
          <a:p>
            <a:pPr marL="342900" indent="-342900"/>
            <a:r>
              <a:rPr lang="en-US" dirty="0"/>
              <a:t>Every task and process is structured</a:t>
            </a:r>
          </a:p>
          <a:p>
            <a:pPr marL="342900" indent="-342900"/>
            <a:r>
              <a:rPr lang="en-US" dirty="0"/>
              <a:t>Security and Safety of Company assets are ensured</a:t>
            </a:r>
          </a:p>
          <a:p>
            <a:pPr marL="342900" indent="-342900"/>
            <a:r>
              <a:rPr lang="en-US" dirty="0"/>
              <a:t>Clarity within roles</a:t>
            </a:r>
          </a:p>
          <a:p>
            <a:pPr marL="342900" indent="-342900"/>
            <a:r>
              <a:rPr lang="en-US" dirty="0"/>
              <a:t>Simplifying learning</a:t>
            </a:r>
          </a:p>
          <a:p>
            <a:pPr marL="342900" indent="-342900"/>
            <a:r>
              <a:rPr lang="en-US" dirty="0"/>
              <a:t>Accountability</a:t>
            </a:r>
            <a:endParaRPr dirty="0"/>
          </a:p>
        </p:txBody>
      </p:sp>
      <p:sp>
        <p:nvSpPr>
          <p:cNvPr id="162" name="Google Shape;162;p19"/>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63" name="Google Shape;163;p19"/>
          <p:cNvGrpSpPr/>
          <p:nvPr/>
        </p:nvGrpSpPr>
        <p:grpSpPr>
          <a:xfrm>
            <a:off x="8312912" y="338992"/>
            <a:ext cx="495512" cy="487347"/>
            <a:chOff x="1244325" y="4999400"/>
            <a:chExt cx="444525" cy="437200"/>
          </a:xfrm>
        </p:grpSpPr>
        <p:sp>
          <p:nvSpPr>
            <p:cNvPr id="164" name="Google Shape;164;p1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2274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Marker/>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Shape 158"/>
        <p:cNvGrpSpPr/>
        <p:nvPr/>
      </p:nvGrpSpPr>
      <p:grpSpPr>
        <a:xfrm>
          <a:off x="0" y="0"/>
          <a:ext cx="0" cy="0"/>
          <a:chOff x="0" y="0"/>
          <a:chExt cx="0" cy="0"/>
        </a:xfrm>
      </p:grpSpPr>
      <p:sp>
        <p:nvSpPr>
          <p:cNvPr id="160" name="Google Shape;160;p19"/>
          <p:cNvSpPr txBox="1">
            <a:spLocks noGrp="1"/>
          </p:cNvSpPr>
          <p:nvPr>
            <p:ph type="title"/>
          </p:nvPr>
        </p:nvSpPr>
        <p:spPr>
          <a:xfrm>
            <a:off x="787179" y="561846"/>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lumMod val="40000"/>
                    <a:lumOff val="60000"/>
                  </a:schemeClr>
                </a:solidFill>
              </a:rPr>
              <a:t>Collaborative Style </a:t>
            </a:r>
            <a:endParaRPr dirty="0">
              <a:solidFill>
                <a:schemeClr val="accent1">
                  <a:lumMod val="40000"/>
                  <a:lumOff val="60000"/>
                </a:schemeClr>
              </a:solidFill>
            </a:endParaRPr>
          </a:p>
        </p:txBody>
      </p:sp>
      <p:sp>
        <p:nvSpPr>
          <p:cNvPr id="161" name="Google Shape;161;p19"/>
          <p:cNvSpPr txBox="1">
            <a:spLocks noGrp="1"/>
          </p:cNvSpPr>
          <p:nvPr>
            <p:ph type="body" idx="2"/>
          </p:nvPr>
        </p:nvSpPr>
        <p:spPr>
          <a:xfrm>
            <a:off x="787179" y="1110343"/>
            <a:ext cx="7541148" cy="3487207"/>
          </a:xfrm>
          <a:prstGeom prst="rect">
            <a:avLst/>
          </a:prstGeom>
        </p:spPr>
        <p:txBody>
          <a:bodyPr spcFirstLastPara="1" wrap="square" lIns="0" tIns="0" rIns="0" bIns="0" anchor="t" anchorCtr="0">
            <a:noAutofit/>
          </a:bodyPr>
          <a:lstStyle/>
          <a:p>
            <a:pPr marL="0" indent="0">
              <a:buNone/>
            </a:pPr>
            <a:r>
              <a:rPr lang="en-IN" b="1" i="0" dirty="0">
                <a:solidFill>
                  <a:schemeClr val="accent1">
                    <a:lumMod val="40000"/>
                    <a:lumOff val="60000"/>
                  </a:schemeClr>
                </a:solidFill>
                <a:effectLst/>
                <a:latin typeface="Noto Sans" panose="020B0502040204020203" pitchFamily="34" charset="0"/>
              </a:rPr>
              <a:t>What is </a:t>
            </a:r>
            <a:r>
              <a:rPr lang="en-IN" b="1" dirty="0">
                <a:solidFill>
                  <a:schemeClr val="accent1">
                    <a:lumMod val="40000"/>
                    <a:lumOff val="60000"/>
                  </a:schemeClr>
                </a:solidFill>
                <a:latin typeface="Noto Sans" panose="020B0502040204020203" pitchFamily="34" charset="0"/>
              </a:rPr>
              <a:t>collaborative</a:t>
            </a:r>
            <a:r>
              <a:rPr lang="en-IN" b="1" i="0" dirty="0">
                <a:solidFill>
                  <a:schemeClr val="accent1">
                    <a:lumMod val="40000"/>
                    <a:lumOff val="60000"/>
                  </a:schemeClr>
                </a:solidFill>
                <a:effectLst/>
                <a:latin typeface="Noto Sans" panose="020B0502040204020203" pitchFamily="34" charset="0"/>
              </a:rPr>
              <a:t> Style leadership?</a:t>
            </a:r>
          </a:p>
          <a:p>
            <a:pPr marL="342900" indent="-342900"/>
            <a:r>
              <a:rPr lang="en-US" sz="1800" b="0" i="0" dirty="0">
                <a:effectLst/>
                <a:latin typeface="+mn-lt"/>
              </a:rPr>
              <a:t>This is a more contemporary style of management where the owner or manager consults with sales staff and builds relationships with them, encouraging them to offer their opinion and point of view to the goings on in the office. </a:t>
            </a:r>
          </a:p>
          <a:p>
            <a:pPr marL="342900" indent="-342900"/>
            <a:r>
              <a:rPr lang="en-US" sz="1800" b="0" i="0" dirty="0">
                <a:effectLst/>
                <a:latin typeface="+mn-lt"/>
              </a:rPr>
              <a:t>They also allow the staff to be creative with their approach and have input into whatever they do. Owners and managers still have some control, but decisions are made after collaborating with the individual or team. This helps gain many different points of view and can be very powerful when done correctly.</a:t>
            </a:r>
            <a:endParaRPr sz="1800" dirty="0">
              <a:latin typeface="+mn-lt"/>
            </a:endParaRPr>
          </a:p>
        </p:txBody>
      </p:sp>
      <p:sp>
        <p:nvSpPr>
          <p:cNvPr id="162" name="Google Shape;162;p19"/>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63" name="Google Shape;163;p19"/>
          <p:cNvGrpSpPr/>
          <p:nvPr/>
        </p:nvGrpSpPr>
        <p:grpSpPr>
          <a:xfrm>
            <a:off x="8312912" y="338992"/>
            <a:ext cx="495512" cy="487347"/>
            <a:chOff x="1244325" y="4999400"/>
            <a:chExt cx="444525" cy="437200"/>
          </a:xfrm>
        </p:grpSpPr>
        <p:sp>
          <p:nvSpPr>
            <p:cNvPr id="164" name="Google Shape;164;p1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334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aintBrush/>
                    </a14:imgEffect>
                  </a14:imgLayer>
                </a14:imgProps>
              </a:ext>
              <a:ext uri="{837473B0-CC2E-450A-ABE3-18F120FF3D39}">
                <a1611:picAttrSrcUrl xmlns:a1611="http://schemas.microsoft.com/office/drawing/2016/11/main" r:id="rId5"/>
              </a:ext>
            </a:extLst>
          </a:blip>
          <a:srcRect/>
          <a:stretch>
            <a:fillRect l="-3000" r="-3000"/>
          </a:stretch>
        </a:blipFill>
        <a:effectLst/>
      </p:bgPr>
    </p:bg>
    <p:spTree>
      <p:nvGrpSpPr>
        <p:cNvPr id="1" name="Shape 158"/>
        <p:cNvGrpSpPr/>
        <p:nvPr/>
      </p:nvGrpSpPr>
      <p:grpSpPr>
        <a:xfrm>
          <a:off x="0" y="0"/>
          <a:ext cx="0" cy="0"/>
          <a:chOff x="0" y="0"/>
          <a:chExt cx="0" cy="0"/>
        </a:xfrm>
      </p:grpSpPr>
      <p:sp>
        <p:nvSpPr>
          <p:cNvPr id="161" name="Google Shape;161;p19"/>
          <p:cNvSpPr txBox="1">
            <a:spLocks noGrp="1"/>
          </p:cNvSpPr>
          <p:nvPr>
            <p:ph type="body" idx="2"/>
          </p:nvPr>
        </p:nvSpPr>
        <p:spPr>
          <a:xfrm>
            <a:off x="736379" y="643236"/>
            <a:ext cx="6718200" cy="3954314"/>
          </a:xfrm>
          <a:prstGeom prst="rect">
            <a:avLst/>
          </a:prstGeom>
        </p:spPr>
        <p:txBody>
          <a:bodyPr spcFirstLastPara="1" wrap="square" lIns="0" tIns="0" rIns="0" bIns="0" anchor="t" anchorCtr="0">
            <a:noAutofit/>
          </a:bodyPr>
          <a:lstStyle/>
          <a:p>
            <a:pPr marL="101600" indent="0" algn="l">
              <a:buNone/>
            </a:pPr>
            <a:r>
              <a:rPr lang="en-IN" b="1" i="0" dirty="0">
                <a:solidFill>
                  <a:schemeClr val="accent1">
                    <a:lumMod val="40000"/>
                    <a:lumOff val="60000"/>
                  </a:schemeClr>
                </a:solidFill>
                <a:effectLst/>
                <a:latin typeface="Noto Sans" panose="020B0502040504020204" pitchFamily="34" charset="0"/>
              </a:rPr>
              <a:t>Benefits of </a:t>
            </a:r>
            <a:r>
              <a:rPr lang="en-IN" b="1" dirty="0">
                <a:solidFill>
                  <a:schemeClr val="accent1">
                    <a:lumMod val="40000"/>
                    <a:lumOff val="60000"/>
                  </a:schemeClr>
                </a:solidFill>
                <a:latin typeface="Noto Sans" panose="020B0502040504020204" pitchFamily="34" charset="0"/>
              </a:rPr>
              <a:t>collaborative</a:t>
            </a:r>
            <a:r>
              <a:rPr lang="en-IN" b="1" i="0" dirty="0">
                <a:solidFill>
                  <a:schemeClr val="accent1">
                    <a:lumMod val="40000"/>
                    <a:lumOff val="60000"/>
                  </a:schemeClr>
                </a:solidFill>
                <a:effectLst/>
                <a:latin typeface="Noto Sans" panose="020B0502040504020204" pitchFamily="34" charset="0"/>
              </a:rPr>
              <a:t> leadership</a:t>
            </a:r>
          </a:p>
          <a:p>
            <a:pPr marL="342900" indent="-342900"/>
            <a:r>
              <a:rPr lang="en-US" dirty="0">
                <a:latin typeface="+mn-lt"/>
              </a:rPr>
              <a:t>A shared sense of organization’s purpose</a:t>
            </a:r>
          </a:p>
          <a:p>
            <a:pPr marL="342900" indent="-342900"/>
            <a:r>
              <a:rPr lang="en-US" b="0" i="0" dirty="0">
                <a:solidFill>
                  <a:schemeClr val="bg1"/>
                </a:solidFill>
                <a:effectLst/>
                <a:latin typeface="+mn-lt"/>
              </a:rPr>
              <a:t>Closer teams who understand how their work intersects with and influences other teams across the organization</a:t>
            </a:r>
            <a:endParaRPr lang="en-US" dirty="0"/>
          </a:p>
          <a:p>
            <a:pPr marL="342900" indent="-342900"/>
            <a:r>
              <a:rPr lang="en-US" dirty="0">
                <a:latin typeface="+mn-lt"/>
              </a:rPr>
              <a:t>A more interconnected, up-to-date and engage workforce</a:t>
            </a:r>
          </a:p>
          <a:p>
            <a:pPr marL="342900" indent="-342900"/>
            <a:r>
              <a:rPr lang="en-US" dirty="0"/>
              <a:t>An org-wide sense that leaders trust their people to do great work</a:t>
            </a:r>
          </a:p>
          <a:p>
            <a:pPr marL="342900" indent="-342900"/>
            <a:r>
              <a:rPr lang="en-US" dirty="0"/>
              <a:t>Increases employee loyalty</a:t>
            </a:r>
            <a:endParaRPr dirty="0"/>
          </a:p>
        </p:txBody>
      </p:sp>
      <p:sp>
        <p:nvSpPr>
          <p:cNvPr id="162" name="Google Shape;162;p19"/>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163" name="Google Shape;163;p19"/>
          <p:cNvGrpSpPr/>
          <p:nvPr/>
        </p:nvGrpSpPr>
        <p:grpSpPr>
          <a:xfrm>
            <a:off x="8312912" y="338992"/>
            <a:ext cx="495512" cy="487347"/>
            <a:chOff x="1244325" y="4999400"/>
            <a:chExt cx="444525" cy="437200"/>
          </a:xfrm>
        </p:grpSpPr>
        <p:sp>
          <p:nvSpPr>
            <p:cNvPr id="164" name="Google Shape;164;p1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310292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19D9-A3E9-C3CB-DC28-98BD4232F1A1}"/>
              </a:ext>
            </a:extLst>
          </p:cNvPr>
          <p:cNvSpPr>
            <a:spLocks noGrp="1"/>
          </p:cNvSpPr>
          <p:nvPr>
            <p:ph type="title"/>
          </p:nvPr>
        </p:nvSpPr>
        <p:spPr>
          <a:xfrm>
            <a:off x="776818" y="465831"/>
            <a:ext cx="6718200" cy="485400"/>
          </a:xfrm>
        </p:spPr>
        <p:txBody>
          <a:bodyPr/>
          <a:lstStyle/>
          <a:p>
            <a:r>
              <a:rPr lang="en-US" dirty="0">
                <a:solidFill>
                  <a:schemeClr val="accent1">
                    <a:lumMod val="40000"/>
                    <a:lumOff val="60000"/>
                  </a:schemeClr>
                </a:solidFill>
              </a:rPr>
              <a:t>Deloitte – Case Study</a:t>
            </a:r>
            <a:endParaRPr lang="en-IN" dirty="0">
              <a:solidFill>
                <a:schemeClr val="accent1">
                  <a:lumMod val="40000"/>
                  <a:lumOff val="60000"/>
                </a:schemeClr>
              </a:solidFill>
            </a:endParaRPr>
          </a:p>
        </p:txBody>
      </p:sp>
      <p:sp>
        <p:nvSpPr>
          <p:cNvPr id="3" name="Text Placeholder 2">
            <a:extLst>
              <a:ext uri="{FF2B5EF4-FFF2-40B4-BE49-F238E27FC236}">
                <a16:creationId xmlns:a16="http://schemas.microsoft.com/office/drawing/2014/main" id="{77603B1F-1C84-E8D8-D615-3B2CDE28A39D}"/>
              </a:ext>
            </a:extLst>
          </p:cNvPr>
          <p:cNvSpPr>
            <a:spLocks noGrp="1"/>
          </p:cNvSpPr>
          <p:nvPr>
            <p:ph type="body" idx="1"/>
          </p:nvPr>
        </p:nvSpPr>
        <p:spPr>
          <a:xfrm>
            <a:off x="776818" y="951231"/>
            <a:ext cx="7672859" cy="3629793"/>
          </a:xfrm>
        </p:spPr>
        <p:txBody>
          <a:bodyPr/>
          <a:lstStyle/>
          <a:p>
            <a:r>
              <a:rPr lang="en-US" sz="1400" b="0" i="0" dirty="0">
                <a:solidFill>
                  <a:schemeClr val="bg1"/>
                </a:solidFill>
                <a:effectLst/>
                <a:latin typeface="+mn-lt"/>
              </a:rPr>
              <a:t>In 2015, </a:t>
            </a:r>
            <a:r>
              <a:rPr lang="en-US" sz="1400" b="0" i="0" u="none" strike="noStrike" dirty="0">
                <a:solidFill>
                  <a:schemeClr val="bg1"/>
                </a:solidFill>
                <a:effectLst/>
                <a:latin typeface="+mn-lt"/>
                <a:hlinkClick r:id="rId5">
                  <a:extLst>
                    <a:ext uri="{A12FA001-AC4F-418D-AE19-62706E023703}">
                      <ahyp:hlinkClr xmlns:ahyp="http://schemas.microsoft.com/office/drawing/2018/hyperlinkcolor" val="tx"/>
                    </a:ext>
                  </a:extLst>
                </a:hlinkClick>
              </a:rPr>
              <a:t>Deloitte</a:t>
            </a:r>
            <a:r>
              <a:rPr lang="en-US" sz="1400" b="0" i="0" dirty="0">
                <a:solidFill>
                  <a:schemeClr val="bg1"/>
                </a:solidFill>
                <a:effectLst/>
                <a:latin typeface="+mn-lt"/>
              </a:rPr>
              <a:t> was the first big name to announce it was scrap­ping once-a-year per­for­mance reviews, 360-degree feed­back. This change occurred after the com­pa­ny cal­cu­lat­ed these process­es were con­sum­ing a remark­able</a:t>
            </a:r>
            <a:r>
              <a:rPr lang="en-US" sz="1400" b="0" i="0" u="none" strike="noStrike" dirty="0">
                <a:solidFill>
                  <a:schemeClr val="bg1"/>
                </a:solidFill>
                <a:effectLst/>
                <a:latin typeface="+mn-lt"/>
                <a:hlinkClick r:id="rId6">
                  <a:extLst>
                    <a:ext uri="{A12FA001-AC4F-418D-AE19-62706E023703}">
                      <ahyp:hlinkClr xmlns:ahyp="http://schemas.microsoft.com/office/drawing/2018/hyperlinkcolor" val="tx"/>
                    </a:ext>
                  </a:extLst>
                </a:hlinkClick>
              </a:rPr>
              <a:t> two mil­lion hours a year</a:t>
            </a:r>
            <a:r>
              <a:rPr lang="en-US" sz="1400" b="0" i="0" dirty="0">
                <a:solidFill>
                  <a:schemeClr val="bg1"/>
                </a:solidFill>
                <a:effectLst/>
                <a:latin typeface="+mn-lt"/>
              </a:rPr>
              <a:t> across the organization.</a:t>
            </a:r>
          </a:p>
          <a:p>
            <a:r>
              <a:rPr lang="en-US" sz="1400" b="0" i="0" u="none" strike="noStrike" dirty="0">
                <a:solidFill>
                  <a:schemeClr val="bg1"/>
                </a:solidFill>
                <a:effectLst/>
                <a:latin typeface="+mn-lt"/>
                <a:hlinkClick r:id="rId6">
                  <a:extLst>
                    <a:ext uri="{A12FA001-AC4F-418D-AE19-62706E023703}">
                      <ahyp:hlinkClr xmlns:ahyp="http://schemas.microsoft.com/office/drawing/2018/hyperlinkcolor" val="tx"/>
                    </a:ext>
                  </a:extLst>
                </a:hlinkClick>
              </a:rPr>
              <a:t>Deloitte’s new per­for­mance man­age­ment process</a:t>
            </a:r>
            <a:r>
              <a:rPr lang="en-US" sz="1400" b="0" i="0" dirty="0">
                <a:solidFill>
                  <a:schemeClr val="bg1"/>
                </a:solidFill>
                <a:effectLst/>
                <a:latin typeface="+mn-lt"/>
              </a:rPr>
              <a:t> requires every team leader to check in with each team mem­ber once a week to dis­cuss near-term </a:t>
            </a:r>
            <a:r>
              <a:rPr lang="en-US" sz="1400" b="0" i="0" u="none" strike="noStrike" dirty="0">
                <a:solidFill>
                  <a:schemeClr val="bg1"/>
                </a:solidFill>
                <a:effectLst/>
                <a:latin typeface="+mn-lt"/>
                <a:hlinkClick r:id="rId7">
                  <a:extLst>
                    <a:ext uri="{A12FA001-AC4F-418D-AE19-62706E023703}">
                      <ahyp:hlinkClr xmlns:ahyp="http://schemas.microsoft.com/office/drawing/2018/hyperlinkcolor" val="tx"/>
                    </a:ext>
                  </a:extLst>
                </a:hlinkClick>
              </a:rPr>
              <a:t>SMART goals</a:t>
            </a:r>
            <a:r>
              <a:rPr lang="en-US" sz="1400" b="0" i="0" dirty="0">
                <a:solidFill>
                  <a:schemeClr val="bg1"/>
                </a:solidFill>
                <a:effectLst/>
                <a:latin typeface="+mn-lt"/>
              </a:rPr>
              <a:t> and pri­or­i­ties, com­ment on recent work and pro­vide coach­ing. The check-ins are ini­ti­at­ed by the team mem­bers, rather than the team lead­ers to ensure these check-ins take place fre­quent­ly. This also serves to give employ­ees a sense of own­er­ship over their work, role and time</a:t>
            </a:r>
          </a:p>
          <a:p>
            <a:r>
              <a:rPr lang="en-US" sz="1400" b="0" i="0" dirty="0">
                <a:solidFill>
                  <a:schemeClr val="bg1"/>
                </a:solidFill>
                <a:effectLst/>
                <a:latin typeface="+mn-lt"/>
              </a:rPr>
              <a:t>These week­ly employ­ee check-ins are sup­port­ed by quar­ter­ly reviews when team lead­ers are asked to respond to four future-focused state­ments about each team mem­ber. Rather than ask­ing team lead­ers what they think of the team mem­ber — which is what tra­di­tion­al per­for­mance rat­ings do — they ask what the team leader would do with the team member.</a:t>
            </a:r>
            <a:endParaRPr lang="en-US" sz="1600" b="0" i="0" dirty="0">
              <a:solidFill>
                <a:schemeClr val="bg1"/>
              </a:solidFill>
              <a:effectLst/>
              <a:latin typeface="+mn-lt"/>
            </a:endParaRPr>
          </a:p>
          <a:p>
            <a:endParaRPr lang="en-IN" sz="1800" dirty="0">
              <a:solidFill>
                <a:schemeClr val="bg1"/>
              </a:solidFill>
              <a:latin typeface="+mn-lt"/>
            </a:endParaRPr>
          </a:p>
        </p:txBody>
      </p:sp>
      <p:sp>
        <p:nvSpPr>
          <p:cNvPr id="5" name="Slide Number Placeholder 4">
            <a:extLst>
              <a:ext uri="{FF2B5EF4-FFF2-40B4-BE49-F238E27FC236}">
                <a16:creationId xmlns:a16="http://schemas.microsoft.com/office/drawing/2014/main" id="{570B8838-2A28-6B7E-91F5-A6CA4E16E0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2825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D232-3A72-772F-812D-579F760718A7}"/>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63F879EB-EAB5-5092-4102-2B67C6ADC123}"/>
              </a:ext>
            </a:extLst>
          </p:cNvPr>
          <p:cNvSpPr>
            <a:spLocks noGrp="1"/>
          </p:cNvSpPr>
          <p:nvPr>
            <p:ph type="body" idx="1"/>
          </p:nvPr>
        </p:nvSpPr>
        <p:spPr>
          <a:xfrm>
            <a:off x="787199" y="1494625"/>
            <a:ext cx="7167337" cy="2843700"/>
          </a:xfrm>
        </p:spPr>
        <p:txBody>
          <a:bodyPr/>
          <a:lstStyle/>
          <a:p>
            <a:r>
              <a:rPr lang="en-IN" sz="1400" dirty="0">
                <a:latin typeface="+mn-lt"/>
                <a:hlinkClick r:id="rId5"/>
              </a:rPr>
              <a:t>https://peoplemanagingpeople.com/tools/performance-management-tools/</a:t>
            </a:r>
            <a:endParaRPr lang="en-IN" sz="1400" dirty="0">
              <a:latin typeface="+mn-lt"/>
            </a:endParaRPr>
          </a:p>
          <a:p>
            <a:r>
              <a:rPr lang="en-IN" sz="1400" dirty="0">
                <a:latin typeface="+mn-lt"/>
                <a:hlinkClick r:id="rId6"/>
              </a:rPr>
              <a:t>https://hr.berkeley.edu/hr-network/central-guide-managing-hr/managing-hr/managing-successfully/performance-management/concepts#:~:text=Performance%20Management%20%2D%20Definition,strategic%20objectives%20of%20the%20organization</a:t>
            </a:r>
            <a:r>
              <a:rPr lang="en-IN" sz="1400" dirty="0">
                <a:latin typeface="+mn-lt"/>
              </a:rPr>
              <a:t>.</a:t>
            </a:r>
          </a:p>
          <a:p>
            <a:r>
              <a:rPr lang="en-IN" sz="1400" dirty="0">
                <a:latin typeface="+mn-lt"/>
              </a:rPr>
              <a:t>https://www.clearreview.com/top-5-performance-management-case-studies/</a:t>
            </a:r>
          </a:p>
        </p:txBody>
      </p:sp>
      <p:sp>
        <p:nvSpPr>
          <p:cNvPr id="5" name="Slide Number Placeholder 4">
            <a:extLst>
              <a:ext uri="{FF2B5EF4-FFF2-40B4-BE49-F238E27FC236}">
                <a16:creationId xmlns:a16="http://schemas.microsoft.com/office/drawing/2014/main" id="{6A183A19-C970-DD8A-3ACA-CCF8A58833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1836094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675E1-53F3-3559-2471-9585E57225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0283229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rcRect/>
          <a:stretch>
            <a:fillRect t="-6000" b="-6000"/>
          </a:stretch>
        </a:blipFill>
        <a:effectLst/>
      </p:bgPr>
    </p:bg>
    <p:spTree>
      <p:nvGrpSpPr>
        <p:cNvPr id="1" name="Shape 78"/>
        <p:cNvGrpSpPr/>
        <p:nvPr/>
      </p:nvGrpSpPr>
      <p:grpSpPr>
        <a:xfrm>
          <a:off x="0" y="0"/>
          <a:ext cx="0" cy="0"/>
          <a:chOff x="0" y="0"/>
          <a:chExt cx="0" cy="0"/>
        </a:xfrm>
      </p:grpSpPr>
      <p:sp>
        <p:nvSpPr>
          <p:cNvPr id="86" name="Google Shape;86;p13"/>
          <p:cNvSpPr txBox="1">
            <a:spLocks noGrp="1"/>
          </p:cNvSpPr>
          <p:nvPr>
            <p:ph type="title"/>
          </p:nvPr>
        </p:nvSpPr>
        <p:spPr>
          <a:xfrm>
            <a:off x="898411" y="77857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lumMod val="40000"/>
                    <a:lumOff val="60000"/>
                  </a:schemeClr>
                </a:solidFill>
              </a:rPr>
              <a:t>Team Member</a:t>
            </a:r>
            <a:endParaRPr dirty="0">
              <a:solidFill>
                <a:schemeClr val="accent1">
                  <a:lumMod val="40000"/>
                  <a:lumOff val="60000"/>
                </a:schemeClr>
              </a:solidFill>
            </a:endParaRPr>
          </a:p>
        </p:txBody>
      </p:sp>
      <p:sp>
        <p:nvSpPr>
          <p:cNvPr id="90" name="Google Shape;90;p13"/>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Graphic 2" descr="Users with solid fill">
            <a:extLst>
              <a:ext uri="{FF2B5EF4-FFF2-40B4-BE49-F238E27FC236}">
                <a16:creationId xmlns:a16="http://schemas.microsoft.com/office/drawing/2014/main" id="{C14D7B61-7D45-C10F-1C59-1EF9897CD5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2477" y="0"/>
            <a:ext cx="914400" cy="914400"/>
          </a:xfrm>
          <a:prstGeom prst="rect">
            <a:avLst/>
          </a:prstGeom>
        </p:spPr>
      </p:pic>
      <p:sp>
        <p:nvSpPr>
          <p:cNvPr id="5" name="Text Placeholder 4">
            <a:extLst>
              <a:ext uri="{FF2B5EF4-FFF2-40B4-BE49-F238E27FC236}">
                <a16:creationId xmlns:a16="http://schemas.microsoft.com/office/drawing/2014/main" id="{57102E1A-7A3B-975B-E41A-39F12F5C8E4F}"/>
              </a:ext>
            </a:extLst>
          </p:cNvPr>
          <p:cNvSpPr>
            <a:spLocks noGrp="1"/>
          </p:cNvSpPr>
          <p:nvPr>
            <p:ph type="body" idx="1"/>
          </p:nvPr>
        </p:nvSpPr>
        <p:spPr/>
        <p:txBody>
          <a:bodyPr/>
          <a:lstStyle/>
          <a:p>
            <a:pPr>
              <a:buFont typeface="Arial" panose="020B0604020202020204" pitchFamily="34" charset="0"/>
              <a:buChar char="•"/>
            </a:pPr>
            <a:r>
              <a:rPr lang="en-US" b="1" dirty="0"/>
              <a:t>Sujit Patil</a:t>
            </a:r>
          </a:p>
          <a:p>
            <a:pPr>
              <a:buFont typeface="Arial" panose="020B0604020202020204" pitchFamily="34" charset="0"/>
              <a:buChar char="•"/>
            </a:pPr>
            <a:r>
              <a:rPr lang="en-US" b="1" dirty="0"/>
              <a:t>Raj Kasat</a:t>
            </a:r>
          </a:p>
          <a:p>
            <a:pPr>
              <a:buFont typeface="Arial" panose="020B0604020202020204" pitchFamily="34" charset="0"/>
              <a:buChar char="•"/>
            </a:pPr>
            <a:r>
              <a:rPr lang="en-US" b="1" dirty="0"/>
              <a:t>Suraj Mesharam</a:t>
            </a:r>
          </a:p>
          <a:p>
            <a:pPr>
              <a:buFont typeface="Arial" panose="020B0604020202020204" pitchFamily="34" charset="0"/>
              <a:buChar char="•"/>
            </a:pPr>
            <a:r>
              <a:rPr lang="en-US" b="1" dirty="0"/>
              <a:t>Kiran Musale</a:t>
            </a:r>
            <a:endParaRPr lang="en-IN" b="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PaintStrokes/>
                    </a14:imgEffect>
                  </a14:imgLayer>
                </a14:imgProps>
              </a:ext>
              <a:ext uri="{837473B0-CC2E-450A-ABE3-18F120FF3D39}">
                <a1611:picAttrSrcUrl xmlns:a1611="http://schemas.microsoft.com/office/drawing/2016/11/main" r:id="rId5"/>
              </a:ext>
            </a:extLst>
          </a:blip>
          <a:srcRect/>
          <a:stretch>
            <a:fillRect t="-3000" b="-3000"/>
          </a:stretch>
        </a:blipFill>
        <a:effectLst/>
      </p:bgPr>
    </p:bg>
    <p:spTree>
      <p:nvGrpSpPr>
        <p:cNvPr id="1" name="Shape 94"/>
        <p:cNvGrpSpPr/>
        <p:nvPr/>
      </p:nvGrpSpPr>
      <p:grpSpPr>
        <a:xfrm>
          <a:off x="0" y="0"/>
          <a:ext cx="0" cy="0"/>
          <a:chOff x="0" y="0"/>
          <a:chExt cx="0" cy="0"/>
        </a:xfrm>
      </p:grpSpPr>
      <p:sp>
        <p:nvSpPr>
          <p:cNvPr id="98" name="Google Shape;98;p14"/>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96" name="Google Shape;96;p14"/>
          <p:cNvSpPr txBox="1">
            <a:spLocks noGrp="1"/>
          </p:cNvSpPr>
          <p:nvPr>
            <p:ph type="ctrTitle" idx="4294967295"/>
          </p:nvPr>
        </p:nvSpPr>
        <p:spPr>
          <a:xfrm>
            <a:off x="684000" y="629938"/>
            <a:ext cx="4435200" cy="45410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Definition</a:t>
            </a:r>
            <a:endParaRPr dirty="0">
              <a:solidFill>
                <a:schemeClr val="accent1"/>
              </a:solidFill>
            </a:endParaRPr>
          </a:p>
        </p:txBody>
      </p:sp>
      <p:sp>
        <p:nvSpPr>
          <p:cNvPr id="99" name="Google Shape;99;p14"/>
          <p:cNvSpPr/>
          <p:nvPr/>
        </p:nvSpPr>
        <p:spPr>
          <a:xfrm>
            <a:off x="8309423" y="339348"/>
            <a:ext cx="499190" cy="45410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7573D56-4368-0196-89B1-16675BABCF50}"/>
              </a:ext>
            </a:extLst>
          </p:cNvPr>
          <p:cNvSpPr txBox="1"/>
          <p:nvPr/>
        </p:nvSpPr>
        <p:spPr>
          <a:xfrm>
            <a:off x="561600" y="1196793"/>
            <a:ext cx="7020000" cy="3140155"/>
          </a:xfrm>
          <a:prstGeom prst="rect">
            <a:avLst/>
          </a:prstGeom>
          <a:noFill/>
        </p:spPr>
        <p:txBody>
          <a:bodyPr wrap="square">
            <a:spAutoFit/>
          </a:bodyPr>
          <a:lstStyle/>
          <a:p>
            <a:pPr>
              <a:lnSpc>
                <a:spcPct val="120000"/>
              </a:lnSpc>
              <a:spcAft>
                <a:spcPts val="600"/>
              </a:spcAft>
            </a:pPr>
            <a:r>
              <a:rPr lang="en-US" sz="1600" b="0" i="0" dirty="0">
                <a:solidFill>
                  <a:schemeClr val="bg1"/>
                </a:solidFill>
                <a:effectLst/>
              </a:rPr>
              <a:t>Performance management is an ongoing process of communication between a supervisor and an employee that occurs throughout the year, in support of accomplishing the strategic objectives of the organization. The communication process includes clarifying expectations, setting objectives, identifying goals, providing feedback, and reviewing results</a:t>
            </a:r>
          </a:p>
          <a:p>
            <a:pPr>
              <a:lnSpc>
                <a:spcPct val="120000"/>
              </a:lnSpc>
              <a:spcAft>
                <a:spcPts val="600"/>
              </a:spcAft>
            </a:pPr>
            <a:r>
              <a:rPr lang="en-US" sz="1600" b="0" i="0" dirty="0">
                <a:solidFill>
                  <a:schemeClr val="bg1"/>
                </a:solidFill>
                <a:effectLst/>
              </a:rPr>
              <a:t>An effective performance management process, while requiring time to plan and implement, can save you and the employee time and energy. Most importantly, it can be a very effective motivator, since it can help you and the employee achieve organizational success.</a:t>
            </a:r>
          </a:p>
          <a:p>
            <a:pPr>
              <a:lnSpc>
                <a:spcPct val="120000"/>
              </a:lnSpc>
              <a:spcAft>
                <a:spcPts val="600"/>
              </a:spcAft>
            </a:pPr>
            <a:endParaRPr lang="en-IN" dirty="0">
              <a:solidFill>
                <a:schemeClr val="bg1"/>
              </a:solidFill>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787200" y="844948"/>
            <a:ext cx="6718200" cy="485400"/>
          </a:xfrm>
          <a:prstGeom prst="rect">
            <a:avLst/>
          </a:prstGeom>
        </p:spPr>
        <p:txBody>
          <a:bodyPr spcFirstLastPara="1" wrap="square" lIns="0" tIns="0" rIns="0" bIns="0" anchor="b" anchorCtr="0">
            <a:noAutofit/>
          </a:bodyPr>
          <a:lstStyle/>
          <a:p>
            <a:pPr>
              <a:lnSpc>
                <a:spcPct val="90000"/>
              </a:lnSpc>
              <a:spcAft>
                <a:spcPts val="600"/>
              </a:spcAft>
            </a:pPr>
            <a:r>
              <a:rPr lang="en-US" sz="3600" b="1" i="0" dirty="0">
                <a:solidFill>
                  <a:schemeClr val="accent6">
                    <a:lumMod val="10000"/>
                    <a:lumOff val="90000"/>
                  </a:schemeClr>
                </a:solidFill>
                <a:effectLst/>
              </a:rPr>
              <a:t>There are three phases:</a:t>
            </a:r>
          </a:p>
        </p:txBody>
      </p:sp>
      <p:sp>
        <p:nvSpPr>
          <p:cNvPr id="123" name="Google Shape;123;p17"/>
          <p:cNvSpPr txBox="1">
            <a:spLocks noGrp="1"/>
          </p:cNvSpPr>
          <p:nvPr>
            <p:ph type="body" idx="1"/>
          </p:nvPr>
        </p:nvSpPr>
        <p:spPr>
          <a:xfrm>
            <a:off x="787200" y="1432800"/>
            <a:ext cx="6718200" cy="3035150"/>
          </a:xfrm>
          <a:prstGeom prst="rect">
            <a:avLst/>
          </a:prstGeom>
        </p:spPr>
        <p:txBody>
          <a:bodyPr spcFirstLastPara="1" wrap="square" lIns="0" tIns="0" rIns="0" bIns="0" anchor="t" anchorCtr="0">
            <a:noAutofit/>
          </a:bodyPr>
          <a:lstStyle/>
          <a:p>
            <a:pPr indent="-228600">
              <a:lnSpc>
                <a:spcPct val="100000"/>
              </a:lnSpc>
              <a:spcAft>
                <a:spcPts val="600"/>
              </a:spcAft>
              <a:buFont typeface="Arial" panose="020B0604020202020204" pitchFamily="34" charset="0"/>
              <a:buChar char="•"/>
            </a:pPr>
            <a:r>
              <a:rPr lang="en-US" b="1" i="0" dirty="0">
                <a:effectLst/>
                <a:latin typeface="+mn-lt"/>
              </a:rPr>
              <a:t>Phase 1: Planning</a:t>
            </a:r>
          </a:p>
          <a:p>
            <a:pPr indent="-228600">
              <a:lnSpc>
                <a:spcPct val="100000"/>
              </a:lnSpc>
              <a:spcAft>
                <a:spcPts val="600"/>
              </a:spcAft>
              <a:buFont typeface="Arial" panose="020B0604020202020204" pitchFamily="34" charset="0"/>
              <a:buChar char="•"/>
            </a:pPr>
            <a:r>
              <a:rPr lang="en-US" b="1" i="0" dirty="0">
                <a:effectLst/>
                <a:latin typeface="+mn-lt"/>
              </a:rPr>
              <a:t>Phase 2: Check-In</a:t>
            </a:r>
          </a:p>
          <a:p>
            <a:pPr indent="-228600">
              <a:lnSpc>
                <a:spcPct val="100000"/>
              </a:lnSpc>
              <a:spcAft>
                <a:spcPts val="600"/>
              </a:spcAft>
              <a:buFont typeface="Arial" panose="020B0604020202020204" pitchFamily="34" charset="0"/>
              <a:buChar char="•"/>
            </a:pPr>
            <a:r>
              <a:rPr lang="en-US" b="1" i="0" dirty="0">
                <a:effectLst/>
                <a:latin typeface="+mn-lt"/>
              </a:rPr>
              <a:t>Phase 3: Review</a:t>
            </a:r>
          </a:p>
        </p:txBody>
      </p:sp>
      <p:sp>
        <p:nvSpPr>
          <p:cNvPr id="124" name="Google Shape;124;p17"/>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25" name="Google Shape;125;p17"/>
          <p:cNvGrpSpPr/>
          <p:nvPr/>
        </p:nvGrpSpPr>
        <p:grpSpPr>
          <a:xfrm>
            <a:off x="8302884" y="339249"/>
            <a:ext cx="505699" cy="505699"/>
            <a:chOff x="2594325" y="1627175"/>
            <a:chExt cx="440850" cy="440850"/>
          </a:xfrm>
        </p:grpSpPr>
        <p:sp>
          <p:nvSpPr>
            <p:cNvPr id="126" name="Google Shape;126;p1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FilmGrain/>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Shape 103"/>
        <p:cNvGrpSpPr/>
        <p:nvPr/>
      </p:nvGrpSpPr>
      <p:grpSpPr>
        <a:xfrm>
          <a:off x="0" y="0"/>
          <a:ext cx="0" cy="0"/>
          <a:chOff x="0" y="0"/>
          <a:chExt cx="0" cy="0"/>
        </a:xfrm>
      </p:grpSpPr>
      <p:grpSp>
        <p:nvGrpSpPr>
          <p:cNvPr id="106" name="Google Shape;106;p15"/>
          <p:cNvGrpSpPr/>
          <p:nvPr/>
        </p:nvGrpSpPr>
        <p:grpSpPr>
          <a:xfrm>
            <a:off x="7863410" y="334303"/>
            <a:ext cx="952401" cy="868821"/>
            <a:chOff x="6625350" y="1613750"/>
            <a:chExt cx="480525" cy="438400"/>
          </a:xfrm>
          <a:gradFill>
            <a:gsLst>
              <a:gs pos="0">
                <a:srgbClr val="FFD966"/>
              </a:gs>
              <a:gs pos="100000">
                <a:srgbClr val="FF9900"/>
              </a:gs>
            </a:gsLst>
            <a:path path="circle">
              <a:fillToRect l="50000" t="50000" r="50000" b="50000"/>
            </a:path>
          </a:gradFill>
        </p:grpSpPr>
        <p:sp>
          <p:nvSpPr>
            <p:cNvPr id="107" name="Google Shape;107;p15"/>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5108A352-B2A5-6C28-CC66-ECD4B07E6BE2}"/>
              </a:ext>
            </a:extLst>
          </p:cNvPr>
          <p:cNvSpPr txBox="1"/>
          <p:nvPr/>
        </p:nvSpPr>
        <p:spPr>
          <a:xfrm>
            <a:off x="506073" y="668014"/>
            <a:ext cx="6424498" cy="523220"/>
          </a:xfrm>
          <a:prstGeom prst="rect">
            <a:avLst/>
          </a:prstGeom>
          <a:noFill/>
        </p:spPr>
        <p:txBody>
          <a:bodyPr wrap="square">
            <a:spAutoFit/>
          </a:bodyPr>
          <a:lstStyle/>
          <a:p>
            <a:pPr marL="285750" indent="-285750">
              <a:buClr>
                <a:srgbClr val="FFFF00"/>
              </a:buClr>
              <a:buSzPct val="150000"/>
              <a:buFont typeface="Courier New" panose="02070309020205020404" pitchFamily="49" charset="0"/>
              <a:buChar char="o"/>
            </a:pPr>
            <a:r>
              <a:rPr lang="en-US" sz="1400" b="0" i="0" dirty="0">
                <a:solidFill>
                  <a:schemeClr val="tx2"/>
                </a:solidFill>
                <a:effectLst/>
                <a:latin typeface="Open Sans" panose="020B0606030504020204" pitchFamily="34" charset="0"/>
              </a:rPr>
              <a:t>An effective performance management process sets the foundation aligning the individual's efforts with the university's goals.</a:t>
            </a:r>
          </a:p>
        </p:txBody>
      </p:sp>
      <p:sp>
        <p:nvSpPr>
          <p:cNvPr id="11" name="TextBox 10">
            <a:extLst>
              <a:ext uri="{FF2B5EF4-FFF2-40B4-BE49-F238E27FC236}">
                <a16:creationId xmlns:a16="http://schemas.microsoft.com/office/drawing/2014/main" id="{3ECDED16-C7FE-2ED7-9AEE-B8EEB04C65F5}"/>
              </a:ext>
            </a:extLst>
          </p:cNvPr>
          <p:cNvSpPr txBox="1"/>
          <p:nvPr/>
        </p:nvSpPr>
        <p:spPr>
          <a:xfrm>
            <a:off x="506074" y="1282804"/>
            <a:ext cx="7026840" cy="738664"/>
          </a:xfrm>
          <a:prstGeom prst="rect">
            <a:avLst/>
          </a:prstGeom>
          <a:noFill/>
        </p:spPr>
        <p:txBody>
          <a:bodyPr wrap="square">
            <a:spAutoFit/>
          </a:bodyPr>
          <a:lstStyle/>
          <a:p>
            <a:pPr marL="285750" indent="-285750">
              <a:buClr>
                <a:srgbClr val="FFFF00"/>
              </a:buClr>
              <a:buSzPct val="150000"/>
              <a:buFont typeface="Courier New" panose="02070309020205020404" pitchFamily="49" charset="0"/>
              <a:buChar char="o"/>
            </a:pPr>
            <a:r>
              <a:rPr lang="en-US" sz="1400" b="0" i="0" dirty="0">
                <a:solidFill>
                  <a:schemeClr val="tx2"/>
                </a:solidFill>
                <a:effectLst/>
                <a:latin typeface="Open Sans" panose="020B0606030504020204" pitchFamily="34" charset="0"/>
              </a:rPr>
              <a:t>By linking individual employee work efforts with the organization’s mission and objectives, the employee and the organization understand how that job contributes to the organization.</a:t>
            </a:r>
          </a:p>
        </p:txBody>
      </p:sp>
      <p:sp>
        <p:nvSpPr>
          <p:cNvPr id="13" name="TextBox 12">
            <a:extLst>
              <a:ext uri="{FF2B5EF4-FFF2-40B4-BE49-F238E27FC236}">
                <a16:creationId xmlns:a16="http://schemas.microsoft.com/office/drawing/2014/main" id="{9D01FCB9-9CE1-BD89-848D-1BE27045CE02}"/>
              </a:ext>
            </a:extLst>
          </p:cNvPr>
          <p:cNvSpPr txBox="1"/>
          <p:nvPr/>
        </p:nvSpPr>
        <p:spPr>
          <a:xfrm>
            <a:off x="506073" y="2021468"/>
            <a:ext cx="7738041" cy="2462213"/>
          </a:xfrm>
          <a:prstGeom prst="rect">
            <a:avLst/>
          </a:prstGeom>
          <a:noFill/>
        </p:spPr>
        <p:txBody>
          <a:bodyPr wrap="square">
            <a:spAutoFit/>
          </a:bodyPr>
          <a:lstStyle/>
          <a:p>
            <a:pPr marL="285750" indent="-285750">
              <a:buClr>
                <a:srgbClr val="FFFF00"/>
              </a:buClr>
              <a:buSzPct val="150000"/>
              <a:buFont typeface="Courier New" panose="02070309020205020404" pitchFamily="49" charset="0"/>
              <a:buChar char="o"/>
            </a:pPr>
            <a:r>
              <a:rPr lang="en-US" sz="1400" b="0" i="0" dirty="0">
                <a:solidFill>
                  <a:schemeClr val="tx2"/>
                </a:solidFill>
                <a:effectLst/>
                <a:latin typeface="Open Sans" panose="020B0606030504020204" pitchFamily="34" charset="0"/>
              </a:rPr>
              <a:t>By focusing attention on setting clear performance expectations (results + actions &amp; behaviors), it helps the employee know what needs to be done to be successful on the job. </a:t>
            </a:r>
          </a:p>
          <a:p>
            <a:pPr marL="285750" indent="-285750">
              <a:buClr>
                <a:srgbClr val="FFFF00"/>
              </a:buClr>
              <a:buSzPct val="150000"/>
              <a:buFont typeface="Courier New" panose="02070309020205020404" pitchFamily="49" charset="0"/>
              <a:buChar char="o"/>
            </a:pPr>
            <a:endParaRPr lang="en-US" sz="1400" b="0" i="0" dirty="0">
              <a:solidFill>
                <a:schemeClr val="tx2"/>
              </a:solidFill>
              <a:effectLst/>
              <a:latin typeface="Open Sans" panose="020B0606030504020204" pitchFamily="34" charset="0"/>
            </a:endParaRPr>
          </a:p>
          <a:p>
            <a:pPr marL="285750" indent="-285750">
              <a:buClr>
                <a:srgbClr val="FFFF00"/>
              </a:buClr>
              <a:buSzPct val="150000"/>
              <a:buFont typeface="Courier New" panose="02070309020205020404" pitchFamily="49" charset="0"/>
              <a:buChar char="o"/>
            </a:pPr>
            <a:r>
              <a:rPr lang="en-US" sz="1400" b="0" i="0" dirty="0">
                <a:solidFill>
                  <a:schemeClr val="tx2"/>
                </a:solidFill>
                <a:effectLst/>
                <a:latin typeface="Open Sans" panose="020B0606030504020204" pitchFamily="34" charset="0"/>
              </a:rPr>
              <a:t>Using objectives, standards, performance dimensions, and other measures it focuses effort. This helps the department get done what needs to be done and provides a solid rationale for eliminating work that is no longer useful.</a:t>
            </a:r>
          </a:p>
          <a:p>
            <a:pPr marL="285750" indent="-285750">
              <a:buClr>
                <a:srgbClr val="FFFF00"/>
              </a:buClr>
              <a:buSzPct val="150000"/>
              <a:buFont typeface="Courier New" panose="02070309020205020404" pitchFamily="49" charset="0"/>
              <a:buChar char="o"/>
            </a:pPr>
            <a:endParaRPr lang="en-US" sz="1400" b="0" i="0" dirty="0">
              <a:solidFill>
                <a:schemeClr val="tx2"/>
              </a:solidFill>
              <a:effectLst/>
              <a:latin typeface="Open Sans" panose="020B0606030504020204" pitchFamily="34" charset="0"/>
            </a:endParaRPr>
          </a:p>
          <a:p>
            <a:pPr marL="285750" indent="-285750">
              <a:buClr>
                <a:srgbClr val="FFFF00"/>
              </a:buClr>
              <a:buSzPct val="150000"/>
              <a:buFont typeface="Courier New" panose="02070309020205020404" pitchFamily="49" charset="0"/>
              <a:buChar char="o"/>
            </a:pPr>
            <a:r>
              <a:rPr lang="en-US" sz="1400" b="0" i="0" dirty="0">
                <a:solidFill>
                  <a:schemeClr val="tx2"/>
                </a:solidFill>
                <a:effectLst/>
                <a:latin typeface="Open Sans" panose="020B0606030504020204" pitchFamily="34" charset="0"/>
              </a:rPr>
              <a:t>Through regular check-in discussions, which include status updates, coaching, and feedback, it promotes flexibility, allowing you and the employee to identify problems early and change the course of a project or work assignment.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astelsSmooth/>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0799-8D5C-9EB0-7CAC-87421C86C199}"/>
              </a:ext>
            </a:extLst>
          </p:cNvPr>
          <p:cNvSpPr>
            <a:spLocks noGrp="1"/>
          </p:cNvSpPr>
          <p:nvPr>
            <p:ph type="ctrTitle"/>
          </p:nvPr>
        </p:nvSpPr>
        <p:spPr>
          <a:xfrm>
            <a:off x="712858" y="535619"/>
            <a:ext cx="6081951" cy="852900"/>
          </a:xfrm>
        </p:spPr>
        <p:txBody>
          <a:bodyPr/>
          <a:lstStyle/>
          <a:p>
            <a:pPr algn="ctr"/>
            <a:r>
              <a:rPr lang="en-US" sz="3200" dirty="0">
                <a:solidFill>
                  <a:schemeClr val="accent1">
                    <a:lumMod val="40000"/>
                    <a:lumOff val="60000"/>
                  </a:schemeClr>
                </a:solidFill>
              </a:rPr>
              <a:t>Performance Management Tools</a:t>
            </a:r>
            <a:endParaRPr lang="en-IN" sz="3200" dirty="0">
              <a:solidFill>
                <a:schemeClr val="accent1">
                  <a:lumMod val="40000"/>
                  <a:lumOff val="60000"/>
                </a:schemeClr>
              </a:solidFill>
            </a:endParaRPr>
          </a:p>
        </p:txBody>
      </p:sp>
      <p:sp>
        <p:nvSpPr>
          <p:cNvPr id="3" name="Subtitle 2">
            <a:extLst>
              <a:ext uri="{FF2B5EF4-FFF2-40B4-BE49-F238E27FC236}">
                <a16:creationId xmlns:a16="http://schemas.microsoft.com/office/drawing/2014/main" id="{24A9F89F-4D69-DE88-11B7-44C51011B92E}"/>
              </a:ext>
            </a:extLst>
          </p:cNvPr>
          <p:cNvSpPr>
            <a:spLocks noGrp="1"/>
          </p:cNvSpPr>
          <p:nvPr>
            <p:ph type="subTitle" idx="1"/>
          </p:nvPr>
        </p:nvSpPr>
        <p:spPr>
          <a:xfrm>
            <a:off x="712858" y="1641354"/>
            <a:ext cx="5727000" cy="2804266"/>
          </a:xfrm>
        </p:spPr>
        <p:txBody>
          <a:bodyPr/>
          <a:lstStyle/>
          <a:p>
            <a:pPr>
              <a:buFont typeface="Arial" panose="020B0604020202020204" pitchFamily="34" charset="0"/>
              <a:buChar char="•"/>
            </a:pPr>
            <a:r>
              <a:rPr lang="en-US" dirty="0" err="1">
                <a:solidFill>
                  <a:schemeClr val="bg1"/>
                </a:solidFill>
              </a:rPr>
              <a:t>Trakstar</a:t>
            </a:r>
            <a:endParaRPr lang="en-US" dirty="0">
              <a:solidFill>
                <a:schemeClr val="bg1"/>
              </a:solidFill>
            </a:endParaRPr>
          </a:p>
          <a:p>
            <a:pPr>
              <a:buFont typeface="Arial" panose="020B0604020202020204" pitchFamily="34" charset="0"/>
              <a:buChar char="•"/>
            </a:pPr>
            <a:r>
              <a:rPr lang="en-US" dirty="0">
                <a:solidFill>
                  <a:schemeClr val="bg1"/>
                </a:solidFill>
              </a:rPr>
              <a:t>Eden</a:t>
            </a:r>
          </a:p>
          <a:p>
            <a:pPr>
              <a:buFont typeface="Arial" panose="020B0604020202020204" pitchFamily="34" charset="0"/>
              <a:buChar char="•"/>
            </a:pPr>
            <a:r>
              <a:rPr lang="en-US" dirty="0" err="1">
                <a:solidFill>
                  <a:schemeClr val="bg1"/>
                </a:solidFill>
              </a:rPr>
              <a:t>PerformYard</a:t>
            </a:r>
            <a:endParaRPr lang="en-US" dirty="0">
              <a:solidFill>
                <a:schemeClr val="bg1"/>
              </a:solidFill>
            </a:endParaRPr>
          </a:p>
          <a:p>
            <a:pPr>
              <a:buFont typeface="Arial" panose="020B0604020202020204" pitchFamily="34" charset="0"/>
              <a:buChar char="•"/>
            </a:pPr>
            <a:r>
              <a:rPr lang="en-US" dirty="0" err="1">
                <a:solidFill>
                  <a:schemeClr val="bg1"/>
                </a:solidFill>
              </a:rPr>
              <a:t>Primalogik</a:t>
            </a:r>
            <a:endParaRPr lang="en-US" dirty="0">
              <a:solidFill>
                <a:schemeClr val="bg1"/>
              </a:solidFill>
            </a:endParaRPr>
          </a:p>
          <a:p>
            <a:pPr>
              <a:buFont typeface="Arial" panose="020B0604020202020204" pitchFamily="34" charset="0"/>
              <a:buChar char="•"/>
            </a:pPr>
            <a:r>
              <a:rPr lang="en-US" dirty="0">
                <a:solidFill>
                  <a:schemeClr val="bg1"/>
                </a:solidFill>
              </a:rPr>
              <a:t>Monday.com</a:t>
            </a:r>
          </a:p>
          <a:p>
            <a:pPr>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54763084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8CDB-2D6A-B9EF-EB11-61E90E2BC831}"/>
              </a:ext>
            </a:extLst>
          </p:cNvPr>
          <p:cNvSpPr>
            <a:spLocks noGrp="1"/>
          </p:cNvSpPr>
          <p:nvPr>
            <p:ph type="ctrTitle"/>
          </p:nvPr>
        </p:nvSpPr>
        <p:spPr>
          <a:xfrm>
            <a:off x="675687" y="636225"/>
            <a:ext cx="5727000" cy="480376"/>
          </a:xfrm>
        </p:spPr>
        <p:txBody>
          <a:bodyPr/>
          <a:lstStyle/>
          <a:p>
            <a:r>
              <a:rPr lang="en-US" dirty="0" err="1"/>
              <a:t>Trakstar</a:t>
            </a:r>
            <a:endParaRPr lang="en-IN" dirty="0"/>
          </a:p>
        </p:txBody>
      </p:sp>
      <p:sp>
        <p:nvSpPr>
          <p:cNvPr id="3" name="Subtitle 2">
            <a:extLst>
              <a:ext uri="{FF2B5EF4-FFF2-40B4-BE49-F238E27FC236}">
                <a16:creationId xmlns:a16="http://schemas.microsoft.com/office/drawing/2014/main" id="{7E7FE3E4-4616-F760-F0CF-C591D2D3E488}"/>
              </a:ext>
            </a:extLst>
          </p:cNvPr>
          <p:cNvSpPr>
            <a:spLocks noGrp="1"/>
          </p:cNvSpPr>
          <p:nvPr>
            <p:ph type="subTitle" idx="1"/>
          </p:nvPr>
        </p:nvSpPr>
        <p:spPr>
          <a:xfrm>
            <a:off x="586478" y="1254778"/>
            <a:ext cx="5727000" cy="3361828"/>
          </a:xfrm>
        </p:spPr>
        <p:txBody>
          <a:bodyPr/>
          <a:lstStyle/>
          <a:p>
            <a:pPr>
              <a:buFont typeface="Arial" panose="020B0604020202020204" pitchFamily="34" charset="0"/>
              <a:buChar char="•"/>
            </a:pPr>
            <a:r>
              <a:rPr lang="en-US" sz="1600" b="0" i="0" dirty="0" err="1">
                <a:effectLst/>
                <a:latin typeface="Noto Sans" panose="020B0502040204020203" pitchFamily="34" charset="0"/>
              </a:rPr>
              <a:t>Trakstar</a:t>
            </a:r>
            <a:r>
              <a:rPr lang="en-US" sz="1600" b="0" i="0" dirty="0">
                <a:effectLst/>
                <a:latin typeface="Noto Sans" panose="020B0502040204020203" pitchFamily="34" charset="0"/>
              </a:rPr>
              <a:t> helps your organization manage performance reviews, employee engagement surveys, 360-degree/multi-rater feedback, and goals across hundreds or thousands of employees.</a:t>
            </a:r>
          </a:p>
          <a:p>
            <a:pPr marL="76200" indent="0"/>
            <a:endParaRPr lang="en-US" sz="900" b="0" i="0" dirty="0">
              <a:effectLst/>
              <a:latin typeface="Noto Sans" panose="020B0502040204020203" pitchFamily="34" charset="0"/>
            </a:endParaRPr>
          </a:p>
          <a:p>
            <a:pPr>
              <a:buFont typeface="Arial" panose="020B0604020202020204" pitchFamily="34" charset="0"/>
              <a:buChar char="•"/>
            </a:pPr>
            <a:r>
              <a:rPr lang="en-US" sz="1600" b="0" i="0" dirty="0">
                <a:effectLst/>
                <a:latin typeface="Noto Sans" panose="020B0502040504020204" pitchFamily="34" charset="0"/>
              </a:rPr>
              <a:t>You can also build customized appraisal forms, set SMART goals, and create flexible workflow processes to meet the needs of your organization.</a:t>
            </a:r>
          </a:p>
          <a:p>
            <a:pPr marL="76200" indent="0"/>
            <a:endParaRPr lang="en-US" sz="1000" b="0" i="0" dirty="0">
              <a:effectLst/>
              <a:latin typeface="Noto Sans" panose="020B0502040504020204" pitchFamily="34" charset="0"/>
            </a:endParaRPr>
          </a:p>
          <a:p>
            <a:pPr>
              <a:buFont typeface="Arial" panose="020B0604020202020204" pitchFamily="34" charset="0"/>
              <a:buChar char="•"/>
            </a:pPr>
            <a:r>
              <a:rPr lang="en-US" sz="1600" b="0" i="0" dirty="0" err="1">
                <a:effectLst/>
                <a:latin typeface="Noto Sans" panose="020B0502040504020204" pitchFamily="34" charset="0"/>
              </a:rPr>
              <a:t>Trakstar</a:t>
            </a:r>
            <a:r>
              <a:rPr lang="en-US" sz="1600" b="0" i="0" dirty="0">
                <a:effectLst/>
                <a:latin typeface="Noto Sans" panose="020B0502040504020204" pitchFamily="34" charset="0"/>
              </a:rPr>
              <a:t> integrates with Google Workspace, Okta, and OneLogin.</a:t>
            </a:r>
            <a:endParaRPr lang="en-IN" sz="2000" dirty="0"/>
          </a:p>
        </p:txBody>
      </p:sp>
    </p:spTree>
    <p:extLst>
      <p:ext uri="{BB962C8B-B14F-4D97-AF65-F5344CB8AC3E}">
        <p14:creationId xmlns:p14="http://schemas.microsoft.com/office/powerpoint/2010/main" val="838356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lum/>
          </a:blip>
          <a:srcRect/>
          <a:stretch>
            <a:fillRect/>
          </a:stretch>
        </a:blipFill>
        <a:effectLst/>
      </p:bgPr>
    </p:bg>
    <p:spTree>
      <p:nvGrpSpPr>
        <p:cNvPr id="1" name=""/>
        <p:cNvGrpSpPr/>
        <p:nvPr/>
      </p:nvGrpSpPr>
      <p:grpSpPr>
        <a:xfrm>
          <a:off x="0" y="0"/>
          <a:ext cx="0" cy="0"/>
          <a:chOff x="0" y="0"/>
          <a:chExt cx="0" cy="0"/>
        </a:xfrm>
      </p:grpSpPr>
      <p:pic>
        <p:nvPicPr>
          <p:cNvPr id="1026" name="Picture 2" descr="Trakstar screenshot - 10 Performance Management Tools Every HR Pro Should Know">
            <a:extLst>
              <a:ext uri="{FF2B5EF4-FFF2-40B4-BE49-F238E27FC236}">
                <a16:creationId xmlns:a16="http://schemas.microsoft.com/office/drawing/2014/main" id="{B329A45E-7E69-5705-43EE-488F21ACC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72833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body" idx="1"/>
          </p:nvPr>
        </p:nvSpPr>
        <p:spPr>
          <a:xfrm>
            <a:off x="845258" y="573314"/>
            <a:ext cx="5033029" cy="711201"/>
          </a:xfrm>
          <a:prstGeom prst="rect">
            <a:avLst/>
          </a:prstGeom>
        </p:spPr>
        <p:txBody>
          <a:bodyPr spcFirstLastPara="1" wrap="square" lIns="0" tIns="0" rIns="0" bIns="0" anchor="ctr" anchorCtr="0">
            <a:noAutofit/>
          </a:bodyPr>
          <a:lstStyle/>
          <a:p>
            <a:pPr marL="38100" indent="0" algn="ctr">
              <a:buNone/>
            </a:pPr>
            <a:r>
              <a:rPr lang="en-US" sz="2000" b="1" i="0" dirty="0">
                <a:solidFill>
                  <a:schemeClr val="accent1">
                    <a:lumMod val="40000"/>
                    <a:lumOff val="60000"/>
                  </a:schemeClr>
                </a:solidFill>
                <a:effectLst/>
                <a:latin typeface="-apple-system"/>
              </a:rPr>
              <a:t>Characteristics of an Effective Performance Management System</a:t>
            </a:r>
          </a:p>
        </p:txBody>
      </p:sp>
      <p:sp>
        <p:nvSpPr>
          <p:cNvPr id="117" name="Google Shape;117;p16"/>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a:extLst>
              <a:ext uri="{FF2B5EF4-FFF2-40B4-BE49-F238E27FC236}">
                <a16:creationId xmlns:a16="http://schemas.microsoft.com/office/drawing/2014/main" id="{0265E3CD-89EC-0D80-238C-C21A8D2D68AC}"/>
              </a:ext>
            </a:extLst>
          </p:cNvPr>
          <p:cNvSpPr txBox="1"/>
          <p:nvPr/>
        </p:nvSpPr>
        <p:spPr>
          <a:xfrm>
            <a:off x="449942" y="1449718"/>
            <a:ext cx="7032171" cy="830997"/>
          </a:xfrm>
          <a:prstGeom prst="rect">
            <a:avLst/>
          </a:prstGeom>
          <a:noFill/>
        </p:spPr>
        <p:txBody>
          <a:bodyPr wrap="square">
            <a:spAutoFit/>
          </a:bodyPr>
          <a:lstStyle/>
          <a:p>
            <a:r>
              <a:rPr lang="en-US" sz="1600" b="0" i="0" dirty="0">
                <a:solidFill>
                  <a:schemeClr val="bg1"/>
                </a:solidFill>
                <a:effectLst/>
              </a:rPr>
              <a:t>There are many different types of performance management systems that can be used within organizations, but every effective system will include these 4 characteristics:</a:t>
            </a:r>
            <a:endParaRPr lang="en-IN" sz="1600" dirty="0">
              <a:solidFill>
                <a:schemeClr val="bg1"/>
              </a:solidFill>
            </a:endParaRPr>
          </a:p>
        </p:txBody>
      </p:sp>
      <p:sp>
        <p:nvSpPr>
          <p:cNvPr id="5" name="TextBox 4">
            <a:extLst>
              <a:ext uri="{FF2B5EF4-FFF2-40B4-BE49-F238E27FC236}">
                <a16:creationId xmlns:a16="http://schemas.microsoft.com/office/drawing/2014/main" id="{84E8D350-400F-4A83-D459-264760A0DC6A}"/>
              </a:ext>
            </a:extLst>
          </p:cNvPr>
          <p:cNvSpPr txBox="1"/>
          <p:nvPr/>
        </p:nvSpPr>
        <p:spPr>
          <a:xfrm>
            <a:off x="551543" y="2333525"/>
            <a:ext cx="4572000" cy="1815882"/>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en-IN" sz="1400" dirty="0">
                <a:solidFill>
                  <a:schemeClr val="bg1"/>
                </a:solidFill>
              </a:rPr>
              <a:t>It must be Fair</a:t>
            </a:r>
          </a:p>
          <a:p>
            <a:pPr marL="285750" indent="-285750">
              <a:buClr>
                <a:schemeClr val="bg1"/>
              </a:buClr>
              <a:buFont typeface="Wingdings" panose="05000000000000000000" pitchFamily="2" charset="2"/>
              <a:buChar char="Ø"/>
            </a:pPr>
            <a:endParaRPr lang="en-IN" sz="1400" dirty="0">
              <a:solidFill>
                <a:schemeClr val="bg1"/>
              </a:solidFill>
            </a:endParaRPr>
          </a:p>
          <a:p>
            <a:pPr marL="285750" indent="-285750">
              <a:buClr>
                <a:schemeClr val="bg1"/>
              </a:buClr>
              <a:buFont typeface="Wingdings" panose="05000000000000000000" pitchFamily="2" charset="2"/>
              <a:buChar char="Ø"/>
            </a:pPr>
            <a:r>
              <a:rPr lang="en-IN" sz="1400" dirty="0">
                <a:solidFill>
                  <a:schemeClr val="bg1"/>
                </a:solidFill>
              </a:rPr>
              <a:t>It must be Ongoing</a:t>
            </a:r>
          </a:p>
          <a:p>
            <a:pPr marL="285750" indent="-285750">
              <a:buClr>
                <a:schemeClr val="bg1"/>
              </a:buClr>
              <a:buFont typeface="Wingdings" panose="05000000000000000000" pitchFamily="2" charset="2"/>
              <a:buChar char="Ø"/>
            </a:pPr>
            <a:endParaRPr lang="en-IN" sz="1400" dirty="0">
              <a:solidFill>
                <a:schemeClr val="bg1"/>
              </a:solidFill>
            </a:endParaRPr>
          </a:p>
          <a:p>
            <a:pPr marL="285750" indent="-285750">
              <a:buClr>
                <a:schemeClr val="bg1"/>
              </a:buClr>
              <a:buFont typeface="Wingdings" panose="05000000000000000000" pitchFamily="2" charset="2"/>
              <a:buChar char="Ø"/>
            </a:pPr>
            <a:r>
              <a:rPr lang="en-US" sz="1400" dirty="0">
                <a:solidFill>
                  <a:schemeClr val="bg1"/>
                </a:solidFill>
              </a:rPr>
              <a:t>It must be carefully Documented</a:t>
            </a:r>
            <a:endParaRPr lang="en-IN" sz="1400" dirty="0">
              <a:solidFill>
                <a:schemeClr val="bg1"/>
              </a:solidFill>
            </a:endParaRPr>
          </a:p>
          <a:p>
            <a:pPr marL="285750" indent="-285750">
              <a:buClr>
                <a:schemeClr val="bg1"/>
              </a:buClr>
              <a:buFont typeface="Wingdings" panose="05000000000000000000" pitchFamily="2" charset="2"/>
              <a:buChar char="Ø"/>
            </a:pPr>
            <a:endParaRPr lang="en-IN" sz="1400" dirty="0">
              <a:solidFill>
                <a:schemeClr val="bg1"/>
              </a:solidFill>
            </a:endParaRPr>
          </a:p>
          <a:p>
            <a:pPr marL="285750" indent="-285750">
              <a:buClr>
                <a:schemeClr val="bg1"/>
              </a:buClr>
              <a:buFont typeface="Wingdings" panose="05000000000000000000" pitchFamily="2" charset="2"/>
              <a:buChar char="Ø"/>
            </a:pPr>
            <a:r>
              <a:rPr lang="en-US" sz="1400" dirty="0">
                <a:solidFill>
                  <a:schemeClr val="bg1"/>
                </a:solidFill>
              </a:rPr>
              <a:t>It must be Aligned with Organizational Culture and Values</a:t>
            </a:r>
            <a:endParaRPr lang="en-IN"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Bullen template">
  <a:themeElements>
    <a:clrScheme name="Custom 347">
      <a:dk1>
        <a:srgbClr val="040F20"/>
      </a:dk1>
      <a:lt1>
        <a:srgbClr val="FFFFFF"/>
      </a:lt1>
      <a:dk2>
        <a:srgbClr val="717881"/>
      </a:dk2>
      <a:lt2>
        <a:srgbClr val="F3F3F3"/>
      </a:lt2>
      <a:accent1>
        <a:srgbClr val="FFDE00"/>
      </a:accent1>
      <a:accent2>
        <a:srgbClr val="FFA700"/>
      </a:accent2>
      <a:accent3>
        <a:srgbClr val="E97100"/>
      </a:accent3>
      <a:accent4>
        <a:srgbClr val="91AACF"/>
      </a:accent4>
      <a:accent5>
        <a:srgbClr val="466799"/>
      </a:accent5>
      <a:accent6>
        <a:srgbClr val="040F2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TotalTime>
  <Words>1034</Words>
  <Application>Microsoft Office PowerPoint</Application>
  <PresentationFormat>On-screen Show (16:9)</PresentationFormat>
  <Paragraphs>81</Paragraphs>
  <Slides>16</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IBM Plex Serif SemiBold</vt:lpstr>
      <vt:lpstr>IBM Plex Serif</vt:lpstr>
      <vt:lpstr>-apple-system</vt:lpstr>
      <vt:lpstr>Arial</vt:lpstr>
      <vt:lpstr>Merriweather</vt:lpstr>
      <vt:lpstr>Open Sans</vt:lpstr>
      <vt:lpstr>Courier New</vt:lpstr>
      <vt:lpstr>IBM Plex Sans</vt:lpstr>
      <vt:lpstr>Wingdings</vt:lpstr>
      <vt:lpstr>Noto Sans</vt:lpstr>
      <vt:lpstr>IBM Plex Serif Medium</vt:lpstr>
      <vt:lpstr>Bullen template</vt:lpstr>
      <vt:lpstr>Performance      Management</vt:lpstr>
      <vt:lpstr>Team Member</vt:lpstr>
      <vt:lpstr>Definition</vt:lpstr>
      <vt:lpstr>There are three phases:</vt:lpstr>
      <vt:lpstr>PowerPoint Presentation</vt:lpstr>
      <vt:lpstr>Performance Management Tools</vt:lpstr>
      <vt:lpstr>Trakstar</vt:lpstr>
      <vt:lpstr>PowerPoint Presentation</vt:lpstr>
      <vt:lpstr>PowerPoint Presentation</vt:lpstr>
      <vt:lpstr>Directive style</vt:lpstr>
      <vt:lpstr>PowerPoint Presentation</vt:lpstr>
      <vt:lpstr>Collaborative Style </vt:lpstr>
      <vt:lpstr>PowerPoint Presentation</vt:lpstr>
      <vt:lpstr>Deloitte – Case Study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dc:title>
  <cp:lastModifiedBy>Raj Kasat</cp:lastModifiedBy>
  <cp:revision>9</cp:revision>
  <dcterms:modified xsi:type="dcterms:W3CDTF">2022-12-01T17:50:50Z</dcterms:modified>
</cp:coreProperties>
</file>